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9" r:id="rId1"/>
  </p:sldMasterIdLst>
  <p:notesMasterIdLst>
    <p:notesMasterId r:id="rId14"/>
  </p:notesMasterIdLst>
  <p:sldIdLst>
    <p:sldId id="256" r:id="rId2"/>
    <p:sldId id="309" r:id="rId3"/>
    <p:sldId id="310" r:id="rId4"/>
    <p:sldId id="312" r:id="rId5"/>
    <p:sldId id="313" r:id="rId6"/>
    <p:sldId id="314" r:id="rId7"/>
    <p:sldId id="293" r:id="rId8"/>
    <p:sldId id="292" r:id="rId9"/>
    <p:sldId id="294" r:id="rId10"/>
    <p:sldId id="308" r:id="rId11"/>
    <p:sldId id="289" r:id="rId12"/>
    <p:sldId id="277" r:id="rId13"/>
  </p:sldIdLst>
  <p:sldSz cx="9144000" cy="6858000" type="screen4x3"/>
  <p:notesSz cx="6858000" cy="97155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 autoAdjust="0"/>
    <p:restoredTop sz="94712" autoAdjust="0"/>
  </p:normalViewPr>
  <p:slideViewPr>
    <p:cSldViewPr>
      <p:cViewPr>
        <p:scale>
          <a:sx n="75" d="100"/>
          <a:sy n="75" d="100"/>
        </p:scale>
        <p:origin x="-99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28663"/>
            <a:ext cx="4857750" cy="3643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4863"/>
            <a:ext cx="5486400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269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69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3B0BFB1E-E390-4402-A4B8-31A28460DFC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785CC-26BC-4219-BC01-9BCFE1CF196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3C0E0-F735-4F78-A86D-D06ADA08614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EA52B-9A23-412C-B645-0F1B80FA82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1949B-7362-4892-9BB3-8622C0B30FF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10361-F0E5-4AE0-BB13-B2E5403DC6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A8F6B-7A01-4593-9509-1DF947C5288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99A61-5A36-4ED2-B6C4-DFC6D513EFD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0EA30-FF68-4753-8D67-B8DD9954CC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3F956-85C3-47B0-A160-A67378EA0D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D6117-DFE6-49E9-B58A-C2359DE888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CA682-BD4F-46FA-BFD0-E30B9F9212B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0ACA1CD0-BFB7-4F9F-8667-948D1BA796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0" r:id="rId2"/>
    <p:sldLayoutId id="2147483802" r:id="rId3"/>
    <p:sldLayoutId id="2147483799" r:id="rId4"/>
    <p:sldLayoutId id="2147483798" r:id="rId5"/>
    <p:sldLayoutId id="2147483797" r:id="rId6"/>
    <p:sldLayoutId id="2147483796" r:id="rId7"/>
    <p:sldLayoutId id="2147483795" r:id="rId8"/>
    <p:sldLayoutId id="2147483803" r:id="rId9"/>
    <p:sldLayoutId id="2147483794" r:id="rId10"/>
    <p:sldLayoutId id="214748379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Verdana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11737"/>
            <a:ext cx="8784976" cy="2409151"/>
          </a:xfrm>
          <a:extLst/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                                                          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900" dirty="0" smtClean="0">
                <a:solidFill>
                  <a:schemeClr val="tx1"/>
                </a:solidFill>
              </a:rPr>
              <a:t>Здоровьесберегающая деятельность ДОО: структура, содержание</a:t>
            </a: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0" y="2686050"/>
            <a:ext cx="5753100" cy="4171950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/>
            <a:ext uri="{91240B29-F687-4F45-9708-019B960494DF}"/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Технологии здоровьесбережения:</a:t>
            </a:r>
          </a:p>
        </p:txBody>
      </p:sp>
      <p:sp>
        <p:nvSpPr>
          <p:cNvPr id="2355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smtClean="0"/>
              <a:t>технологии сохранения и стимулирования здоровья </a:t>
            </a:r>
            <a:r>
              <a:rPr lang="ru-RU" sz="2400" smtClean="0"/>
              <a:t>(стретчинг, динамические паузы, подвижные и спортивные игры, релаксация, гимнастики пальчиковая, для глаз, дыхательная, корригирующая) </a:t>
            </a:r>
          </a:p>
          <a:p>
            <a:r>
              <a:rPr lang="ru-RU" sz="2400" b="1" smtClean="0"/>
              <a:t>технологии обучения здоровому образу жизни </a:t>
            </a:r>
            <a:r>
              <a:rPr lang="ru-RU" sz="2400" smtClean="0"/>
              <a:t>(физкультурные занятия, проблемно-игровые занятия, коммуникативные игры);</a:t>
            </a:r>
          </a:p>
          <a:p>
            <a:r>
              <a:rPr lang="ru-RU" sz="2400" b="1" smtClean="0"/>
              <a:t>коррекционные технологии </a:t>
            </a:r>
            <a:r>
              <a:rPr lang="ru-RU" sz="2400" smtClean="0"/>
              <a:t>(технологии музыкального и цветового воздействия, сказкотерапия).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3400" smtClean="0"/>
              <a:t>Этапы  внедрения здоровьесберегающих технологий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9138"/>
            <a:ext cx="8229600" cy="446405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 smtClean="0"/>
              <a:t>Анализ исходного состояния здоровья, физического развития и физической подготовленности дошкольников, их валеологических умений и навыков, а также здоровьесберегающей среды ДОО.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 smtClean="0"/>
              <a:t>Организация здоровьесберегающего образовательного пространства в ДОО.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 smtClean="0"/>
              <a:t>Установление контактов с социальными партнёрами ДОО по вопросам здоровьесбережения.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 smtClean="0"/>
              <a:t>Освоение педагогами ДОО методик и приёмов здоровьесбережения детей и взрослых ДОО.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 smtClean="0"/>
              <a:t>Внедрение разнообразных форм работы по сохранению и укреплению здоровья для разных категорий детей и взрослых.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 smtClean="0"/>
              <a:t>Работа валеологической направленности с родителями ДОО.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внедрения здоровьесберегающих технологий в ДОО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700213"/>
            <a:ext cx="8007350" cy="46958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altLang="ru-RU" sz="160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Сформированные навыки здорового образа жизни воспитанников, педагогов и родителей  ДОО.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Взаимодействие специалистов ДОО в организации физкультурно-оздоровительной работы с дошкольниками специализированных групп.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Проявление толерантности всех участников внедрения здороваьесберегающих технологий в педагогический процесс ДОО.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Формирование нормативно-правовой базы по вопросам оздоровления дошкольников.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Внедрение научно-методических подходов к организации работы по сохранению здоровья детей, к созданию здоровьесберегающего образовательного пространства в ДОО и семье;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Улучшение и сохранение соматических показателей здоровья дошкольников. </a:t>
            </a:r>
          </a:p>
          <a:p>
            <a:pPr eaLnBrk="1" hangingPunct="1">
              <a:lnSpc>
                <a:spcPct val="80000"/>
              </a:lnSpc>
            </a:pPr>
            <a:endParaRPr lang="ru-RU" altLang="ru-RU" sz="1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865188"/>
          </a:xfrm>
        </p:spPr>
        <p:txBody>
          <a:bodyPr/>
          <a:lstStyle/>
          <a:p>
            <a:pPr marL="273050" indent="-273050" algn="ctr">
              <a:spcBef>
                <a:spcPct val="20000"/>
              </a:spcBef>
              <a:defRPr/>
            </a:pPr>
            <a:r>
              <a:rPr lang="ru-RU" sz="2600" dirty="0">
                <a:solidFill>
                  <a:srgbClr val="062328"/>
                </a:solidFill>
                <a:ea typeface="+mn-ea"/>
                <a:cs typeface="+mn-cs"/>
              </a:rPr>
              <a:t/>
            </a:r>
            <a:br>
              <a:rPr lang="ru-RU" sz="2600" dirty="0">
                <a:solidFill>
                  <a:srgbClr val="062328"/>
                </a:solidFill>
                <a:ea typeface="+mn-ea"/>
                <a:cs typeface="+mn-cs"/>
              </a:rPr>
            </a:br>
            <a:r>
              <a:rPr lang="ru-RU" sz="4800" dirty="0" smtClean="0">
                <a:solidFill>
                  <a:srgbClr val="062328"/>
                </a:solidFill>
                <a:ea typeface="+mn-ea"/>
                <a:cs typeface="+mn-cs"/>
              </a:rPr>
              <a:t>помните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840287"/>
          </a:xfrm>
        </p:spPr>
        <p:txBody>
          <a:bodyPr/>
          <a:lstStyle/>
          <a:p>
            <a:r>
              <a:rPr lang="ru-RU" sz="2800" smtClean="0"/>
              <a:t>Только здоровый ребенок может полноценно развиваться.</a:t>
            </a:r>
          </a:p>
          <a:p>
            <a:pPr>
              <a:buFont typeface="Wingdings 2" pitchFamily="18" charset="2"/>
              <a:buNone/>
            </a:pPr>
            <a:r>
              <a:rPr lang="ru-RU" sz="2400" smtClean="0"/>
              <a:t>      Усилия работников ДОО сегодня, как никогда направлены на оздоровление ребенка-дошкольника, культивирование здорового образа жизни. Неслучайно именно эти задачи являются приоритетными в программе модернизации российского образования. Деятельность  направленная на создание безвредных для здоровья участников образовательного процесса условий существования является здоровьесберегающим сопровождением.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865188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983162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/>
              <a:t>Здоровье</a:t>
            </a:r>
            <a:r>
              <a:rPr lang="ru-RU" sz="2400" dirty="0" smtClean="0"/>
              <a:t> – это состояние полного физического</a:t>
            </a:r>
            <a:r>
              <a:rPr lang="ru-RU" sz="2400" dirty="0"/>
              <a:t>, душевного  и социального благополучия человека (по Уставу ВОЗ).</a:t>
            </a:r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400" b="1" i="1" dirty="0"/>
              <a:t>Здоровье физическое</a:t>
            </a:r>
            <a:r>
              <a:rPr lang="ru-RU" sz="2400" dirty="0"/>
              <a:t> – это совершенство саморегуляции в организме, максимальная адаптация к окружающей среде.</a:t>
            </a:r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400" b="1" i="1" dirty="0"/>
              <a:t>Здоровье психическое</a:t>
            </a:r>
            <a:r>
              <a:rPr lang="ru-RU" sz="2400" dirty="0"/>
              <a:t> – это высокое сознание, развитое мышление, большая внутренняя и моральная сила, побуждающая к созидательной деятельности.</a:t>
            </a:r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400" b="1" i="1" dirty="0"/>
              <a:t>Здоровье социальное</a:t>
            </a:r>
            <a:r>
              <a:rPr lang="ru-RU" sz="2400" dirty="0"/>
              <a:t> – это моральное самообладание, адекватная оценка своего «Я», самоопределение личности в оптимальных условиях микро-, и макросреды (семье, </a:t>
            </a:r>
            <a:r>
              <a:rPr lang="ru-RU" sz="2400" dirty="0" smtClean="0"/>
              <a:t>ДОО, </a:t>
            </a:r>
            <a:r>
              <a:rPr lang="ru-RU" sz="2400" dirty="0"/>
              <a:t>социальной группе).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23925"/>
          </a:xfrm>
        </p:spPr>
        <p:txBody>
          <a:bodyPr/>
          <a:lstStyle/>
          <a:p>
            <a:pPr algn="ctr">
              <a:defRPr/>
            </a:pPr>
            <a:r>
              <a:rPr lang="ru-RU" sz="3600" dirty="0" smtClean="0">
                <a:solidFill>
                  <a:srgbClr val="062328"/>
                </a:solidFill>
                <a:ea typeface="+mn-ea"/>
                <a:cs typeface="+mn-cs"/>
              </a:rPr>
              <a:t>Здоровьесберегающая деятельность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ru-RU" sz="2000" dirty="0" smtClean="0"/>
              <a:t>     </a:t>
            </a:r>
            <a:r>
              <a:rPr lang="ru-RU" sz="2400" b="1" dirty="0" smtClean="0"/>
              <a:t>Понятие </a:t>
            </a:r>
            <a:r>
              <a:rPr lang="ru-RU" sz="2400" b="1" dirty="0"/>
              <a:t>здоровьесберегающей деятельности </a:t>
            </a:r>
            <a:r>
              <a:rPr lang="ru-RU" sz="2400" b="1" dirty="0" smtClean="0"/>
              <a:t>ДОО</a:t>
            </a:r>
            <a:r>
              <a:rPr lang="ru-RU" sz="2400" dirty="0" smtClean="0"/>
              <a:t> </a:t>
            </a:r>
            <a:r>
              <a:rPr lang="ru-RU" sz="2400" dirty="0"/>
              <a:t>включает в себя формы и методы нравственно-гигиенического воспитания, условия выполнения правил и требований психогигиены, организацию рационального питания и личной гигиены, активного и  двигательного режима и систематических занятий физической культурой, проведение эффективного закаливания, продуманную организацию досуга</a:t>
            </a:r>
            <a:r>
              <a:rPr lang="ru-RU" sz="2400" dirty="0" smtClean="0"/>
              <a:t>.</a:t>
            </a:r>
          </a:p>
          <a:p>
            <a:pPr>
              <a:defRPr/>
            </a:pPr>
            <a:r>
              <a:rPr lang="ru-RU" sz="2400" b="1" dirty="0" smtClean="0"/>
              <a:t>Цель</a:t>
            </a:r>
            <a:r>
              <a:rPr lang="ru-RU" sz="2400" dirty="0" smtClean="0"/>
              <a:t> - воспитание у детей активного отношения к своему здоровью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73050" indent="-273050" algn="ctr">
              <a:spcBef>
                <a:spcPct val="20000"/>
              </a:spcBef>
              <a:defRPr/>
            </a:pPr>
            <a:r>
              <a:rPr lang="ru-RU" sz="3200" b="1" dirty="0">
                <a:solidFill>
                  <a:srgbClr val="062328"/>
                </a:solidFill>
                <a:ea typeface="+mn-ea"/>
                <a:cs typeface="+mn-cs"/>
              </a:rPr>
              <a:t>Задачи </a:t>
            </a:r>
            <a:r>
              <a:rPr lang="ru-RU" sz="3200" b="1" dirty="0" smtClean="0">
                <a:solidFill>
                  <a:srgbClr val="062328"/>
                </a:solidFill>
                <a:ea typeface="+mn-ea"/>
                <a:cs typeface="+mn-cs"/>
              </a:rPr>
              <a:t>здоровьесберегающей деятельности</a:t>
            </a:r>
            <a:endParaRPr lang="ru-RU" sz="3200" b="1" dirty="0">
              <a:solidFill>
                <a:srgbClr val="062328"/>
              </a:solidFill>
              <a:ea typeface="+mn-ea"/>
              <a:cs typeface="+mn-cs"/>
            </a:endParaRPr>
          </a:p>
        </p:txBody>
      </p:sp>
      <p:sp>
        <p:nvSpPr>
          <p:cNvPr id="1843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развитие физических и личностных качеств</a:t>
            </a:r>
          </a:p>
          <a:p>
            <a:r>
              <a:rPr lang="ru-RU" smtClean="0"/>
              <a:t>сохранение здоровья</a:t>
            </a:r>
          </a:p>
          <a:p>
            <a:r>
              <a:rPr lang="ru-RU" smtClean="0"/>
              <a:t>укрепление здоровья</a:t>
            </a:r>
          </a:p>
          <a:p>
            <a:r>
              <a:rPr lang="ru-RU" smtClean="0"/>
              <a:t>коррекция недостатков в физическом или в психическом развитии.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152525"/>
          </a:xfrm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ru-RU" sz="2600" dirty="0" smtClean="0">
                <a:solidFill>
                  <a:srgbClr val="062328"/>
                </a:solidFill>
                <a:ea typeface="+mn-ea"/>
                <a:cs typeface="+mn-cs"/>
              </a:rPr>
              <a:t/>
            </a:r>
            <a:br>
              <a:rPr lang="ru-RU" sz="2600" dirty="0" smtClean="0">
                <a:solidFill>
                  <a:srgbClr val="062328"/>
                </a:solidFill>
                <a:ea typeface="+mn-ea"/>
                <a:cs typeface="+mn-cs"/>
              </a:rPr>
            </a:br>
            <a:r>
              <a:rPr lang="ru-RU" sz="2600" dirty="0" smtClean="0">
                <a:solidFill>
                  <a:srgbClr val="062328"/>
                </a:solidFill>
                <a:ea typeface="+mn-ea"/>
                <a:cs typeface="+mn-cs"/>
              </a:rPr>
              <a:t/>
            </a:r>
            <a:br>
              <a:rPr lang="ru-RU" sz="2600" dirty="0" smtClean="0">
                <a:solidFill>
                  <a:srgbClr val="062328"/>
                </a:solidFill>
                <a:ea typeface="+mn-ea"/>
                <a:cs typeface="+mn-cs"/>
              </a:rPr>
            </a:br>
            <a:r>
              <a:rPr lang="ru-RU" sz="2600" dirty="0" smtClean="0">
                <a:solidFill>
                  <a:srgbClr val="062328"/>
                </a:solidFill>
                <a:ea typeface="+mn-ea"/>
                <a:cs typeface="+mn-cs"/>
              </a:rPr>
              <a:t/>
            </a:r>
            <a:br>
              <a:rPr lang="ru-RU" sz="2600" dirty="0" smtClean="0">
                <a:solidFill>
                  <a:srgbClr val="062328"/>
                </a:solidFill>
                <a:ea typeface="+mn-ea"/>
                <a:cs typeface="+mn-cs"/>
              </a:rPr>
            </a:br>
            <a:r>
              <a:rPr lang="ru-RU" sz="2600" dirty="0" smtClean="0">
                <a:solidFill>
                  <a:srgbClr val="062328"/>
                </a:solidFill>
                <a:ea typeface="+mn-ea"/>
                <a:cs typeface="+mn-cs"/>
              </a:rPr>
              <a:t/>
            </a:r>
            <a:br>
              <a:rPr lang="ru-RU" sz="2600" dirty="0" smtClean="0">
                <a:solidFill>
                  <a:srgbClr val="062328"/>
                </a:solidFill>
                <a:ea typeface="+mn-ea"/>
                <a:cs typeface="+mn-cs"/>
              </a:rPr>
            </a:br>
            <a:r>
              <a:rPr lang="ru-RU" sz="2600" dirty="0" smtClean="0">
                <a:solidFill>
                  <a:srgbClr val="062328"/>
                </a:solidFill>
                <a:ea typeface="+mn-ea"/>
                <a:cs typeface="+mn-cs"/>
              </a:rPr>
              <a:t/>
            </a:r>
            <a:br>
              <a:rPr lang="ru-RU" sz="2600" dirty="0" smtClean="0">
                <a:solidFill>
                  <a:srgbClr val="062328"/>
                </a:solidFill>
                <a:ea typeface="+mn-ea"/>
                <a:cs typeface="+mn-cs"/>
              </a:rPr>
            </a:br>
            <a:r>
              <a:rPr lang="ru-RU" sz="2600" dirty="0" smtClean="0">
                <a:solidFill>
                  <a:srgbClr val="062328"/>
                </a:solidFill>
                <a:ea typeface="+mn-ea"/>
                <a:cs typeface="+mn-cs"/>
              </a:rPr>
              <a:t/>
            </a:r>
            <a:br>
              <a:rPr lang="ru-RU" sz="2600" dirty="0" smtClean="0">
                <a:solidFill>
                  <a:srgbClr val="062328"/>
                </a:solidFill>
                <a:ea typeface="+mn-ea"/>
                <a:cs typeface="+mn-cs"/>
              </a:rPr>
            </a:br>
            <a:r>
              <a:rPr lang="ru-RU" sz="2600" dirty="0">
                <a:solidFill>
                  <a:srgbClr val="062328"/>
                </a:solidFill>
                <a:ea typeface="+mn-ea"/>
                <a:cs typeface="+mn-cs"/>
              </a:rPr>
              <a:t/>
            </a:r>
            <a:br>
              <a:rPr lang="ru-RU" sz="2600" dirty="0">
                <a:solidFill>
                  <a:srgbClr val="062328"/>
                </a:solidFill>
                <a:ea typeface="+mn-ea"/>
                <a:cs typeface="+mn-cs"/>
              </a:rPr>
            </a:br>
            <a:r>
              <a:rPr lang="ru-RU" sz="2600" dirty="0" smtClean="0">
                <a:solidFill>
                  <a:srgbClr val="062328"/>
                </a:solidFill>
                <a:ea typeface="+mn-ea"/>
                <a:cs typeface="+mn-cs"/>
              </a:rPr>
              <a:t/>
            </a:r>
            <a:br>
              <a:rPr lang="ru-RU" sz="2600" dirty="0" smtClean="0">
                <a:solidFill>
                  <a:srgbClr val="062328"/>
                </a:solidFill>
                <a:ea typeface="+mn-ea"/>
                <a:cs typeface="+mn-cs"/>
              </a:rPr>
            </a:br>
            <a:r>
              <a:rPr lang="ru-RU" sz="2600" dirty="0" smtClean="0">
                <a:solidFill>
                  <a:srgbClr val="062328"/>
                </a:solidFill>
                <a:ea typeface="+mn-ea"/>
                <a:cs typeface="+mn-cs"/>
              </a:rPr>
              <a:t/>
            </a:r>
            <a:br>
              <a:rPr lang="ru-RU" sz="2600" dirty="0" smtClean="0">
                <a:solidFill>
                  <a:srgbClr val="062328"/>
                </a:solidFill>
                <a:ea typeface="+mn-ea"/>
                <a:cs typeface="+mn-cs"/>
              </a:rPr>
            </a:br>
            <a:r>
              <a:rPr lang="ru-RU" sz="3200" dirty="0" smtClean="0">
                <a:solidFill>
                  <a:srgbClr val="062328"/>
                </a:solidFill>
                <a:ea typeface="+mn-ea"/>
                <a:cs typeface="+mn-cs"/>
              </a:rPr>
              <a:t>Направления здоровьесберегающей деятельности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695825"/>
          </a:xfrm>
        </p:spPr>
        <p:txBody>
          <a:bodyPr/>
          <a:lstStyle/>
          <a:p>
            <a:pPr>
              <a:defRPr/>
            </a:pPr>
            <a:r>
              <a:rPr lang="ru-RU" sz="1800" dirty="0"/>
              <a:t>Р</a:t>
            </a:r>
            <a:r>
              <a:rPr lang="ru-RU" sz="1800" dirty="0" smtClean="0"/>
              <a:t>азвивающая предметно-пространственная среда</a:t>
            </a:r>
          </a:p>
          <a:p>
            <a:pPr>
              <a:defRPr/>
            </a:pPr>
            <a:r>
              <a:rPr lang="ru-RU" sz="1800" dirty="0" err="1" smtClean="0"/>
              <a:t>Здоровьесбережение</a:t>
            </a:r>
            <a:r>
              <a:rPr lang="ru-RU" sz="1800" dirty="0" smtClean="0"/>
              <a:t> педагогического процесса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/>
              <a:t>Создание </a:t>
            </a:r>
            <a:r>
              <a:rPr lang="ru-RU" sz="1800" dirty="0" err="1" smtClean="0"/>
              <a:t>санитарно</a:t>
            </a:r>
            <a:r>
              <a:rPr lang="ru-RU" sz="1800" dirty="0" smtClean="0"/>
              <a:t>–гигиенических условий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1800" dirty="0" smtClean="0">
                <a:solidFill>
                  <a:srgbClr val="062328"/>
                </a:solidFill>
              </a:rPr>
              <a:t>Интеграция </a:t>
            </a:r>
            <a:r>
              <a:rPr lang="ru-RU" altLang="ru-RU" sz="1800" dirty="0">
                <a:solidFill>
                  <a:srgbClr val="062328"/>
                </a:solidFill>
              </a:rPr>
              <a:t>задач физкультурно-оздоровительной работы в различные виды совместной деятельности.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1800" dirty="0">
                <a:solidFill>
                  <a:srgbClr val="062328"/>
                </a:solidFill>
              </a:rPr>
              <a:t>Внедрение инновационных здоровьесберегающих технологий в воспитательно-образовательный процесс </a:t>
            </a:r>
            <a:r>
              <a:rPr lang="ru-RU" altLang="ru-RU" sz="1800" dirty="0" smtClean="0">
                <a:solidFill>
                  <a:srgbClr val="062328"/>
                </a:solidFill>
              </a:rPr>
              <a:t>ДОО.</a:t>
            </a:r>
            <a:endParaRPr lang="ru-RU" altLang="ru-RU" sz="1800" dirty="0">
              <a:solidFill>
                <a:srgbClr val="062328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1800" dirty="0">
                <a:solidFill>
                  <a:srgbClr val="062328"/>
                </a:solidFill>
              </a:rPr>
              <a:t>Разнообразие форм </a:t>
            </a:r>
            <a:r>
              <a:rPr lang="ru-RU" altLang="ru-RU" sz="1800" dirty="0" smtClean="0">
                <a:solidFill>
                  <a:srgbClr val="062328"/>
                </a:solidFill>
              </a:rPr>
              <a:t>физкультурно-досуговой </a:t>
            </a:r>
            <a:r>
              <a:rPr lang="ru-RU" altLang="ru-RU" sz="1800" dirty="0">
                <a:solidFill>
                  <a:srgbClr val="062328"/>
                </a:solidFill>
              </a:rPr>
              <a:t>деятельности с дошкольниками.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1800" dirty="0">
                <a:solidFill>
                  <a:srgbClr val="062328"/>
                </a:solidFill>
              </a:rPr>
              <a:t>Формирование привычки к здоровому образу жизни у дошкольников, педагогов и  родителей.</a:t>
            </a:r>
            <a:endParaRPr lang="en-US" altLang="ru-RU" sz="1800" dirty="0">
              <a:solidFill>
                <a:srgbClr val="062328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1800" dirty="0">
                <a:solidFill>
                  <a:srgbClr val="062328"/>
                </a:solidFill>
              </a:rPr>
              <a:t>Совершенствование физических качеств и повышение  уровня физической подготовленности в соответствии с возможностями и состоянием здоровья ребенка.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1800" dirty="0">
                <a:solidFill>
                  <a:srgbClr val="062328"/>
                </a:solidFill>
              </a:rPr>
              <a:t>Выявление интересов, склонностей и способностей детей в двигательной деятельности и реализация их через систему спортивно-оздоровительной работы.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altLang="ru-RU" sz="1800" dirty="0">
                <a:solidFill>
                  <a:srgbClr val="062328"/>
                </a:solidFill>
              </a:rPr>
              <a:t>Обеспечение физического и психического благополучия каждого ребёнка в </a:t>
            </a:r>
            <a:r>
              <a:rPr lang="ru-RU" altLang="ru-RU" sz="1800" dirty="0" smtClean="0">
                <a:solidFill>
                  <a:srgbClr val="062328"/>
                </a:solidFill>
              </a:rPr>
              <a:t>ДОО.</a:t>
            </a:r>
            <a:endParaRPr lang="ru-RU" altLang="ru-RU" sz="1800" dirty="0">
              <a:solidFill>
                <a:srgbClr val="062328"/>
              </a:solidFill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Компоненты </a:t>
            </a:r>
            <a:r>
              <a:rPr lang="ru-RU" sz="3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здоровьесберегающей</a:t>
            </a:r>
            <a:r>
              <a:rPr lang="ru-RU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деятельности (ЗСД)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4675"/>
            <a:ext cx="8229600" cy="42862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000" b="1" smtClean="0"/>
              <a:t>цель</a:t>
            </a:r>
            <a:r>
              <a:rPr lang="ru-RU" altLang="ru-RU" sz="2000" smtClean="0"/>
              <a:t> – организация ЗСД, которая позволит повысить эффективность качества образования;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b="1" smtClean="0"/>
              <a:t>формы ЗСД </a:t>
            </a:r>
            <a:r>
              <a:rPr lang="ru-RU" altLang="ru-RU" sz="2000" smtClean="0"/>
              <a:t>– групповые, индивидуальные, директивные, свободные и т.д.;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b="1" smtClean="0"/>
              <a:t>педагогические условия ЗСД </a:t>
            </a:r>
            <a:r>
              <a:rPr lang="ru-RU" altLang="ru-RU" sz="2000" smtClean="0"/>
              <a:t>– определяются организацией и состоянием внутренней среды учреждения, которая включает образовательную, оздоравливающую, коррекционную и развивающую ее части;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b="1" smtClean="0"/>
              <a:t>средства воздействия </a:t>
            </a:r>
            <a:r>
              <a:rPr lang="ru-RU" altLang="ru-RU" sz="2000" smtClean="0"/>
              <a:t>– методы, технологии и приемы воздействия в рамках различных направлений работы в системе ЗСД;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b="1" smtClean="0"/>
              <a:t>результат воздействия </a:t>
            </a:r>
            <a:r>
              <a:rPr lang="ru-RU" altLang="ru-RU" sz="2000" smtClean="0"/>
              <a:t>– положительная динамика развития детей, стабильные показатели психического и физического здоровья ребенка подготовительной группы, соответствующего по всем параметрам школьной зрелости и готовности к обучению в школе.</a:t>
            </a:r>
          </a:p>
          <a:p>
            <a:pPr eaLnBrk="1" hangingPunct="1">
              <a:lnSpc>
                <a:spcPct val="80000"/>
              </a:lnSpc>
            </a:pPr>
            <a:endParaRPr lang="ru-RU" altLang="ru-RU" sz="2800" smtClean="0"/>
          </a:p>
          <a:p>
            <a:pPr eaLnBrk="1" hangingPunct="1">
              <a:lnSpc>
                <a:spcPct val="80000"/>
              </a:lnSpc>
            </a:pPr>
            <a:endParaRPr lang="ru-RU" alt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571500"/>
            <a:ext cx="82296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981075"/>
            <a:ext cx="8821738" cy="5734050"/>
          </a:xfrm>
        </p:spPr>
        <p:txBody>
          <a:bodyPr>
            <a:normAutofit/>
          </a:bodyPr>
          <a:lstStyle/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000" dirty="0" smtClean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 smtClean="0"/>
              <a:t>Здоровьесберегающий педагогический процесс ДОО </a:t>
            </a:r>
            <a:r>
              <a:rPr lang="ru-RU" sz="3200" dirty="0" smtClean="0"/>
              <a:t>-   процесс воспитания и развития детей дошкольного возраста в режиме здоровьесбережения и здоровьеобогащения; процесс, направленный на обеспечение физического, психического и социального благополучия ребенка.</a:t>
            </a:r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2000" dirty="0"/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2000" dirty="0" smtClean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000" dirty="0" smtClean="0"/>
          </a:p>
        </p:txBody>
      </p:sp>
      <p:pic>
        <p:nvPicPr>
          <p:cNvPr id="21507" name="Picture 4" descr="http://img-fotki.yandex.ru/get/4814/119528728.cb7/0_a0f0a_fa3d4a15_X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0" y="6072188"/>
            <a:ext cx="7143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708025"/>
          </a:xfrm>
        </p:spPr>
        <p:txBody>
          <a:bodyPr/>
          <a:lstStyle/>
          <a:p>
            <a:pPr algn="ctr" eaLnBrk="1" hangingPunct="1"/>
            <a:r>
              <a:rPr lang="ru-RU" altLang="ru-RU" sz="3200" smtClean="0"/>
              <a:t>Классификация здоровьесберегающих </a:t>
            </a:r>
            <a:br>
              <a:rPr lang="ru-RU" altLang="ru-RU" sz="3200" smtClean="0"/>
            </a:br>
            <a:r>
              <a:rPr lang="ru-RU" altLang="ru-RU" sz="3200" smtClean="0"/>
              <a:t>технологий в ДОО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84313"/>
            <a:ext cx="8229600" cy="4862512"/>
          </a:xfrm>
        </p:spPr>
        <p:txBody>
          <a:bodyPr/>
          <a:lstStyle/>
          <a:p>
            <a:pPr eaLnBrk="1" hangingPunct="1"/>
            <a:r>
              <a:rPr lang="ru-RU" altLang="ru-RU" sz="1600" smtClean="0"/>
              <a:t>медико-профuлактические: технологии, обеспечивающие сохранение и приумножение здоровья детей под руководством медицинского персонала детского сада в соответствии с медицинскими требованиями и нормами, с использованием медицинских средств.</a:t>
            </a:r>
          </a:p>
          <a:p>
            <a:pPr eaLnBrk="1" hangingPunct="1"/>
            <a:r>
              <a:rPr lang="ru-RU" altLang="ru-RU" sz="1600" smtClean="0"/>
              <a:t>физкультурно-оздоровительные: технологии, направленные на физическое развитие и укрепление здоровья ребенка.</a:t>
            </a:r>
          </a:p>
          <a:p>
            <a:pPr eaLnBrk="1" hangingPunct="1"/>
            <a:r>
              <a:rPr lang="ru-RU" altLang="ru-RU" sz="1600" smtClean="0"/>
              <a:t>технологии обеспечения социально-психологического благополучия ребенка: технологии, обеспечивающие психическое и социальное здоровье ребенка-дошкольника.</a:t>
            </a:r>
          </a:p>
          <a:p>
            <a:pPr eaLnBrk="1" hangingPunct="1"/>
            <a:r>
              <a:rPr lang="ru-RU" altLang="ru-RU" sz="1600" smtClean="0"/>
              <a:t>технологии здоровьесбережения и здоровьеобогащения педагогов: технологии, направленные на развитие культуры здоровья педагогов ДОО, в том числе культуры профессионального здоровья, развитие потребности к здоровому образу жизни.</a:t>
            </a:r>
          </a:p>
          <a:p>
            <a:pPr eaLnBrk="1" hangingPunct="1"/>
            <a:r>
              <a:rPr lang="ru-RU" altLang="ru-RU" sz="1600" smtClean="0"/>
              <a:t>валеологическое просвещение родителей: </a:t>
            </a:r>
            <a:r>
              <a:rPr lang="ru-RU" sz="1600" smtClean="0"/>
              <a:t>это технологии, направленные на обеспечение валеологической образованности родителей воспитанников ДОО, обретение ими валеологической компетентности.</a:t>
            </a:r>
          </a:p>
          <a:p>
            <a:pPr eaLnBrk="1" hangingPunct="1"/>
            <a:r>
              <a:rPr lang="ru-RU" altLang="ru-RU" sz="1600" smtClean="0"/>
              <a:t>здоровьесберегающие образовательные технологии: технологии воспитания валеологической культуры, или культуры здоровья дошкольников.</a:t>
            </a:r>
          </a:p>
          <a:p>
            <a:pPr eaLnBrk="1" hangingPunct="1"/>
            <a:endParaRPr lang="ru-RU" altLang="ru-RU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2">
      <a:dk1>
        <a:srgbClr val="062328"/>
      </a:dk1>
      <a:lt1>
        <a:sysClr val="window" lastClr="FFFFFF"/>
      </a:lt1>
      <a:dk2>
        <a:srgbClr val="04617B"/>
      </a:dk2>
      <a:lt2>
        <a:srgbClr val="DBF5F9"/>
      </a:lt2>
      <a:accent1>
        <a:srgbClr val="59A9F2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2">
    <a:dk1>
      <a:srgbClr val="062328"/>
    </a:dk1>
    <a:lt1>
      <a:sysClr val="window" lastClr="FFFFFF"/>
    </a:lt1>
    <a:dk2>
      <a:srgbClr val="04617B"/>
    </a:dk2>
    <a:lt2>
      <a:srgbClr val="DBF5F9"/>
    </a:lt2>
    <a:accent1>
      <a:srgbClr val="59A9F2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Другая 2">
    <a:dk1>
      <a:srgbClr val="062328"/>
    </a:dk1>
    <a:lt1>
      <a:sysClr val="window" lastClr="FFFFFF"/>
    </a:lt1>
    <a:dk2>
      <a:srgbClr val="04617B"/>
    </a:dk2>
    <a:lt2>
      <a:srgbClr val="DBF5F9"/>
    </a:lt2>
    <a:accent1>
      <a:srgbClr val="59A9F2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2242</TotalTime>
  <Words>661</Words>
  <Application>Microsoft Office PowerPoint</Application>
  <PresentationFormat>Экран (4:3)</PresentationFormat>
  <Paragraphs>61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Verdana</vt:lpstr>
      <vt:lpstr>Wingdings 2</vt:lpstr>
      <vt:lpstr>Поток</vt:lpstr>
      <vt:lpstr>Поток</vt:lpstr>
      <vt:lpstr>Поток</vt:lpstr>
      <vt:lpstr>Поток</vt:lpstr>
      <vt:lpstr>Слайд 1</vt:lpstr>
      <vt:lpstr> помните</vt:lpstr>
      <vt:lpstr>Слайд 3</vt:lpstr>
      <vt:lpstr>Здоровьесберегающая деятельность</vt:lpstr>
      <vt:lpstr>Задачи здоровьесберегающей деятельности</vt:lpstr>
      <vt:lpstr>         Направления здоровьесберегающей деятельности</vt:lpstr>
      <vt:lpstr>Компоненты здоровьесберегающей деятельности (ЗСД)</vt:lpstr>
      <vt:lpstr>Слайд 8</vt:lpstr>
      <vt:lpstr>Классификация здоровьесберегающих  технологий в ДОО</vt:lpstr>
      <vt:lpstr>Технологии здоровьесбережения:</vt:lpstr>
      <vt:lpstr>Этапы  внедрения здоровьесберегающих технологий</vt:lpstr>
      <vt:lpstr>Результаты внедрения здоровьесберегающих технологий в ДОО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Конкурсная работа в номинации «Педагог ДОУ»</dc:title>
  <dc:creator>1</dc:creator>
  <cp:lastModifiedBy>111</cp:lastModifiedBy>
  <cp:revision>168</cp:revision>
  <dcterms:created xsi:type="dcterms:W3CDTF">2008-11-11T10:11:55Z</dcterms:created>
  <dcterms:modified xsi:type="dcterms:W3CDTF">2015-03-10T03:54:32Z</dcterms:modified>
</cp:coreProperties>
</file>