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7" r:id="rId3"/>
    <p:sldId id="263" r:id="rId4"/>
    <p:sldId id="264" r:id="rId5"/>
    <p:sldId id="258" r:id="rId6"/>
    <p:sldId id="268" r:id="rId7"/>
    <p:sldId id="259" r:id="rId8"/>
    <p:sldId id="260" r:id="rId9"/>
    <p:sldId id="261" r:id="rId10"/>
    <p:sldId id="265" r:id="rId11"/>
    <p:sldId id="26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sz="1600" dirty="0" smtClean="0">
                        <a:latin typeface="Arial Black" pitchFamily="34" charset="0"/>
                      </a:rPr>
                      <a:t>Повысить </a:t>
                    </a:r>
                    <a:r>
                      <a:rPr lang="ru-RU" sz="1600" dirty="0">
                        <a:latin typeface="Arial Black" pitchFamily="34" charset="0"/>
                      </a:rPr>
                      <a:t>профессиональный  уровень педагогов; 45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2.6466539750086313E-2"/>
                  <c:y val="-3.728689902485113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Повысить </a:t>
                    </a:r>
                    <a:r>
                      <a:rPr lang="ru-RU" dirty="0"/>
                      <a:t>профессиональный  уровень педагогов; 35</a:t>
                    </a:r>
                  </a:p>
                </c:rich>
              </c:tx>
              <c:showVal val="1"/>
              <c:showCatName val="1"/>
            </c:dLbl>
            <c:dLbl>
              <c:idx val="3"/>
              <c:tx>
                <c:rich>
                  <a:bodyPr/>
                  <a:lstStyle/>
                  <a:p>
                    <a:r>
                      <a:rPr lang="ru-RU" sz="1600" dirty="0" smtClean="0">
                        <a:latin typeface="Arial Black" pitchFamily="34" charset="0"/>
                      </a:rPr>
                      <a:t>Пропуски </a:t>
                    </a:r>
                    <a:r>
                      <a:rPr lang="ru-RU" sz="1600" dirty="0">
                        <a:latin typeface="Arial Black" pitchFamily="34" charset="0"/>
                      </a:rPr>
                      <a:t>детей без уважительной причины ; 20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600">
                    <a:latin typeface="Arial Black" pitchFamily="34" charset="0"/>
                  </a:defRPr>
                </a:pPr>
                <a:endParaRPr lang="ru-RU"/>
              </a:p>
            </c:txPr>
            <c:showVal val="1"/>
            <c:showCatName val="1"/>
          </c:dLbls>
          <c:cat>
            <c:strRef>
              <c:f>'[Диаграмма в Microsoft Office PowerPoint]Лист1'!$A$18:$A$21</c:f>
              <c:strCache>
                <c:ptCount val="4"/>
                <c:pt idx="0">
                  <c:v>Повысить профессиональный  уровень педагогов</c:v>
                </c:pt>
                <c:pt idx="2">
                  <c:v>Повысить профессиональный  уровень педагогов</c:v>
                </c:pt>
                <c:pt idx="3">
                  <c:v>Пропуски детей без уважительной причины </c:v>
                </c:pt>
              </c:strCache>
            </c:strRef>
          </c:cat>
          <c:val>
            <c:numRef>
              <c:f>'[Диаграмма в Microsoft Office PowerPoint]Лист1'!$B$18:$B$21</c:f>
              <c:numCache>
                <c:formatCode>General</c:formatCode>
                <c:ptCount val="4"/>
                <c:pt idx="0">
                  <c:v>45</c:v>
                </c:pt>
                <c:pt idx="2">
                  <c:v>35</c:v>
                </c:pt>
                <c:pt idx="3">
                  <c:v>20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BBE89-80FB-4BE6-89BB-78941080D74C}" type="datetimeFigureOut">
              <a:rPr lang="ru-RU"/>
              <a:pPr>
                <a:defRPr/>
              </a:pPr>
              <a:t>10.03.2015</a:t>
            </a:fld>
            <a:endParaRPr lang="ru-RU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2B782-8DD4-4BC2-932D-416550621F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87810-9D19-4DCF-8D4F-B78384192AE5}" type="datetimeFigureOut">
              <a:rPr lang="ru-RU"/>
              <a:pPr>
                <a:defRPr/>
              </a:pPr>
              <a:t>10.03.2015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CF048-17F9-4242-AA27-3B651B94BC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81342-AA15-4162-A0F8-4EA46286F86A}" type="datetimeFigureOut">
              <a:rPr lang="ru-RU"/>
              <a:pPr>
                <a:defRPr/>
              </a:pPr>
              <a:t>10.03.2015</a:t>
            </a:fld>
            <a:endParaRPr lang="ru-RU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2CC4-2788-41E8-AA50-3E89A9CBDF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EAC77-6F66-4E65-83F1-2B9D6909931F}" type="datetimeFigureOut">
              <a:rPr lang="ru-RU"/>
              <a:pPr>
                <a:defRPr/>
              </a:pPr>
              <a:t>10.03.2015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B75D6-5C20-4A6D-82A4-52A76B4B99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73764-A8B1-4E9B-B3AF-A71B751C2D4E}" type="datetimeFigureOut">
              <a:rPr lang="ru-RU"/>
              <a:pPr>
                <a:defRPr/>
              </a:pPr>
              <a:t>10.03.2015</a:t>
            </a:fld>
            <a:endParaRPr lang="ru-RU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ACCDE-7C3F-4C0D-9AD2-E1BC4D02F1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B9AE6-622E-4756-AF17-1F62EB5A74EE}" type="datetimeFigureOut">
              <a:rPr lang="ru-RU"/>
              <a:pPr>
                <a:defRPr/>
              </a:pPr>
              <a:t>10.03.2015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2236A-DA5C-40AA-8A72-7EB94371A7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99949-619A-450B-95C6-09A62570E47F}" type="datetimeFigureOut">
              <a:rPr lang="ru-RU"/>
              <a:pPr>
                <a:defRPr/>
              </a:pPr>
              <a:t>10.03.2015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D4467-57DC-4D9A-87E2-7253CFD766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34B18-44A4-4082-8203-F14F12919721}" type="datetimeFigureOut">
              <a:rPr lang="ru-RU"/>
              <a:pPr>
                <a:defRPr/>
              </a:pPr>
              <a:t>10.03.2015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3FDDF-1C4A-462D-9E06-7187DC8890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80B7C-788D-470B-AA29-97454474D971}" type="datetimeFigureOut">
              <a:rPr lang="ru-RU"/>
              <a:pPr>
                <a:defRPr/>
              </a:pPr>
              <a:t>10.03.2015</a:t>
            </a:fld>
            <a:endParaRPr lang="ru-RU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67A86-71A4-447D-AAE6-F39BB6846E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4D424-66F9-4D26-8628-093610A67A80}" type="datetimeFigureOut">
              <a:rPr lang="ru-RU"/>
              <a:pPr>
                <a:defRPr/>
              </a:pPr>
              <a:t>10.03.2015</a:t>
            </a:fld>
            <a:endParaRPr lang="ru-RU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A092C-A2F1-4FEC-A90D-C2079B051B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2A1E-F510-4EA1-80EC-C4B4A9137E52}" type="datetimeFigureOut">
              <a:rPr lang="ru-RU"/>
              <a:pPr>
                <a:defRPr/>
              </a:pPr>
              <a:t>10.03.2015</a:t>
            </a:fld>
            <a:endParaRPr lang="ru-RU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8E7FA-B091-41A1-94E4-5864059ACA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06AAD2-8412-4E56-84F0-82D4CCBA4B11}" type="datetimeFigureOut">
              <a:rPr lang="ru-RU"/>
              <a:pPr>
                <a:defRPr/>
              </a:pPr>
              <a:t>10.03.2015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896C2-B2D5-4888-97A2-6BF1254020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7" r:id="rId2"/>
    <p:sldLayoutId id="2147483769" r:id="rId3"/>
    <p:sldLayoutId id="2147483766" r:id="rId4"/>
    <p:sldLayoutId id="2147483765" r:id="rId5"/>
    <p:sldLayoutId id="2147483764" r:id="rId6"/>
    <p:sldLayoutId id="2147483770" r:id="rId7"/>
    <p:sldLayoutId id="2147483771" r:id="rId8"/>
    <p:sldLayoutId id="2147483772" r:id="rId9"/>
    <p:sldLayoutId id="2147483763" r:id="rId10"/>
    <p:sldLayoutId id="21474837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88"/>
            <a:ext cx="7772400" cy="24511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Реализация векторов развития МДОУ № 29 </a:t>
            </a:r>
            <a:r>
              <a:rPr lang="ru-R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г.Черемхово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873250"/>
          </a:xfrm>
        </p:spPr>
        <p:txBody>
          <a:bodyPr/>
          <a:lstStyle/>
          <a:p>
            <a:r>
              <a:rPr lang="ru-RU" b="1" smtClean="0"/>
              <a:t>Совещание руководителей  ДОО</a:t>
            </a:r>
          </a:p>
          <a:p>
            <a:r>
              <a:rPr lang="ru-RU" b="1" smtClean="0"/>
              <a:t>5 марта 2015 г.</a:t>
            </a:r>
          </a:p>
          <a:p>
            <a:endParaRPr lang="ru-RU" b="1" smtClean="0"/>
          </a:p>
          <a:p>
            <a:pPr algn="r"/>
            <a:r>
              <a:rPr lang="ru-RU" b="1" i="1" smtClean="0">
                <a:solidFill>
                  <a:srgbClr val="002060"/>
                </a:solidFill>
              </a:rPr>
              <a:t>Финагина Наталья Владимировна</a:t>
            </a:r>
            <a:r>
              <a:rPr lang="ru-RU" b="1" smtClean="0">
                <a:solidFill>
                  <a:srgbClr val="002060"/>
                </a:solidFill>
              </a:rPr>
              <a:t>, </a:t>
            </a:r>
          </a:p>
          <a:p>
            <a:pPr algn="r"/>
            <a:r>
              <a:rPr lang="ru-RU" b="1" smtClean="0">
                <a:solidFill>
                  <a:srgbClr val="002060"/>
                </a:solidFill>
              </a:rPr>
              <a:t>заведующий МДОУ Детский сад №29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50" y="338138"/>
            <a:ext cx="8401050" cy="1519237"/>
          </a:xfrm>
        </p:spPr>
        <p:txBody>
          <a:bodyPr rtlCol="0">
            <a:no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FF00"/>
                </a:solidFill>
                <a:latin typeface="Calibri"/>
              </a:rPr>
              <a:t>3 проблема</a:t>
            </a:r>
            <a:r>
              <a:rPr lang="ru-RU" sz="3200" dirty="0" smtClean="0">
                <a:solidFill>
                  <a:srgbClr val="C00000"/>
                </a:solidFill>
                <a:latin typeface="Calibri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Calibri"/>
              </a:rPr>
            </a:b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Пропуски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детей без уважительной причины </a:t>
            </a:r>
            <a:r>
              <a:rPr lang="ru-RU" sz="3200" dirty="0">
                <a:solidFill>
                  <a:srgbClr val="C00000"/>
                </a:solidFill>
                <a:latin typeface="Calibri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Calibri"/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22530" name="Содержимое 3" descr="C:\Documents and Settings\Администратор\Мои документы\Фоторазные\ПРС Дс№29\Изображение 04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17688" y="2000250"/>
            <a:ext cx="5502275" cy="41259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3" name="Объект 4" descr="18% - работающие мамы&#10;82% - неработающие мамы"/>
          <p:cNvGraphicFramePr>
            <a:graphicFrameLocks noGrp="1"/>
          </p:cNvGraphicFramePr>
          <p:nvPr>
            <p:ph idx="1"/>
          </p:nvPr>
        </p:nvGraphicFramePr>
        <p:xfrm>
          <a:off x="871538" y="1125538"/>
          <a:ext cx="7408862" cy="4679950"/>
        </p:xfrm>
        <a:graphic>
          <a:graphicData uri="http://schemas.openxmlformats.org/presentationml/2006/ole">
            <p:oleObj spid="_x0000_s23553" r:id="rId3" imgW="7407282" imgH="4676037" progId="Excel.Chart.8">
              <p:embed/>
            </p:oleObj>
          </a:graphicData>
        </a:graphic>
      </p:graphicFrame>
      <p:sp>
        <p:nvSpPr>
          <p:cNvPr id="23554" name="Заголовок 2"/>
          <p:cNvSpPr>
            <a:spLocks noGrp="1"/>
          </p:cNvSpPr>
          <p:nvPr>
            <p:ph type="title"/>
          </p:nvPr>
        </p:nvSpPr>
        <p:spPr>
          <a:xfrm>
            <a:off x="9901238" y="338138"/>
            <a:ext cx="287337" cy="1252537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 проблем: 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28736"/>
          <a:ext cx="857256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ъект 1"/>
          <p:cNvSpPr>
            <a:spLocks noGrp="1"/>
          </p:cNvSpPr>
          <p:nvPr>
            <p:ph idx="1"/>
          </p:nvPr>
        </p:nvSpPr>
        <p:spPr>
          <a:xfrm>
            <a:off x="871538" y="1700213"/>
            <a:ext cx="7408862" cy="4897437"/>
          </a:xfrm>
        </p:spPr>
        <p:txBody>
          <a:bodyPr/>
          <a:lstStyle/>
          <a:p>
            <a:pPr marL="0" indent="0">
              <a:buFont typeface="Symbol" pitchFamily="18" charset="2"/>
              <a:buNone/>
            </a:pPr>
            <a:r>
              <a:rPr lang="ru-RU" b="1" smtClean="0"/>
              <a:t>Педагогический состав:</a:t>
            </a:r>
          </a:p>
          <a:p>
            <a:pPr marL="0" indent="0">
              <a:buFont typeface="Symbol" pitchFamily="18" charset="2"/>
              <a:buNone/>
            </a:pPr>
            <a:r>
              <a:rPr lang="ru-RU" smtClean="0"/>
              <a:t>Воспитатели-7</a:t>
            </a:r>
          </a:p>
          <a:p>
            <a:pPr marL="0" indent="0">
              <a:buFont typeface="Symbol" pitchFamily="18" charset="2"/>
              <a:buNone/>
            </a:pPr>
            <a:r>
              <a:rPr lang="ru-RU" smtClean="0"/>
              <a:t>Специалисты-3</a:t>
            </a:r>
          </a:p>
          <a:p>
            <a:pPr marL="0" indent="0">
              <a:buFont typeface="Symbol" pitchFamily="18" charset="2"/>
              <a:buNone/>
            </a:pPr>
            <a:r>
              <a:rPr lang="ru-RU" smtClean="0"/>
              <a:t>Администрация-2</a:t>
            </a:r>
          </a:p>
          <a:p>
            <a:pPr marL="0" indent="0">
              <a:buFont typeface="Symbol" pitchFamily="18" charset="2"/>
              <a:buNone/>
            </a:pPr>
            <a:r>
              <a:rPr lang="ru-RU" smtClean="0"/>
              <a:t>Итого: 12</a:t>
            </a:r>
          </a:p>
          <a:p>
            <a:pPr marL="0" indent="0">
              <a:buFont typeface="Symbol" pitchFamily="18" charset="2"/>
              <a:buNone/>
            </a:pPr>
            <a:r>
              <a:rPr lang="ru-RU" b="1" smtClean="0"/>
              <a:t>Аттестация педагогических работников:</a:t>
            </a:r>
          </a:p>
          <a:p>
            <a:pPr marL="0" indent="0">
              <a:buFont typeface="Symbol" pitchFamily="18" charset="2"/>
              <a:buNone/>
            </a:pPr>
            <a:r>
              <a:rPr lang="ru-RU" b="1" i="1" smtClean="0">
                <a:solidFill>
                  <a:srgbClr val="C00000"/>
                </a:solidFill>
              </a:rPr>
              <a:t>Воспитатели :</a:t>
            </a:r>
          </a:p>
          <a:p>
            <a:pPr marL="0" indent="0">
              <a:buFont typeface="Symbol" pitchFamily="18" charset="2"/>
              <a:buNone/>
            </a:pPr>
            <a:r>
              <a:rPr lang="ru-RU" smtClean="0"/>
              <a:t>2 педагога на соответствие занимаемой должности</a:t>
            </a:r>
          </a:p>
          <a:p>
            <a:pPr marL="0" indent="0">
              <a:buFont typeface="Symbol" pitchFamily="18" charset="2"/>
              <a:buNone/>
            </a:pPr>
            <a:r>
              <a:rPr lang="ru-RU" smtClean="0"/>
              <a:t>1 педагог – первая  категория -2015г.</a:t>
            </a:r>
          </a:p>
          <a:p>
            <a:pPr marL="0" indent="0">
              <a:buClr>
                <a:srgbClr val="31B6FD"/>
              </a:buClr>
              <a:buFont typeface="Symbol" pitchFamily="18" charset="2"/>
              <a:buNone/>
            </a:pPr>
            <a:r>
              <a:rPr lang="ru-RU" smtClean="0"/>
              <a:t>4 педагога без категории (в том числе </a:t>
            </a:r>
            <a:r>
              <a:rPr lang="ru-RU" smtClean="0">
                <a:solidFill>
                  <a:srgbClr val="073E87"/>
                </a:solidFill>
              </a:rPr>
              <a:t>3-молодых специалиста  и 1 воспитатель  вновь пришедший)</a:t>
            </a:r>
          </a:p>
          <a:p>
            <a:pPr marL="0" indent="0">
              <a:buClr>
                <a:srgbClr val="31B6FD"/>
              </a:buClr>
              <a:buFont typeface="Symbol" pitchFamily="18" charset="2"/>
              <a:buNone/>
            </a:pPr>
            <a:endParaRPr lang="ru-RU" smtClean="0">
              <a:solidFill>
                <a:srgbClr val="073E87"/>
              </a:solidFill>
            </a:endParaRPr>
          </a:p>
          <a:p>
            <a:pPr marL="0" indent="0">
              <a:buFont typeface="Symbol" pitchFamily="18" charset="2"/>
              <a:buNone/>
            </a:pPr>
            <a:endParaRPr lang="ru-RU" smtClean="0"/>
          </a:p>
          <a:p>
            <a:pPr marL="0" indent="0">
              <a:buFont typeface="Symbol" pitchFamily="18" charset="2"/>
              <a:buNone/>
            </a:pPr>
            <a:endParaRPr lang="ru-RU" smtClean="0"/>
          </a:p>
          <a:p>
            <a:pPr marL="0" indent="0">
              <a:buFont typeface="Symbol" pitchFamily="18" charset="2"/>
              <a:buNone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313" y="214313"/>
            <a:ext cx="8715375" cy="14668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проблема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уровень педагогов: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063" y="1643063"/>
            <a:ext cx="8286750" cy="4483100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/>
              <a:t>Специалисты : всего-3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2-1 категория (музыкальный руководитель, инструктор ФК)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1- молодой специалист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/>
              <a:t>Переподготовка педагогических кадров: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/>
              <a:t>7 воспитателей- из них 5 имеют дошкольное образование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/>
              <a:t>2 воспитателя  имеют педагогическое образование(учитель начальных классов, педагог дополнительного образования)проходят переподготовку в педагогическом колледже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/>
              <a:t>1 июня 2015г.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/>
              <a:t>100%  воспитателей имеют дошкольное образование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Кадровый состав: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Calibri"/>
              </a:rPr>
            </a:b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Повышение профессионального  уровня педагогов </a:t>
            </a:r>
            <a:r>
              <a:rPr lang="ru-RU" sz="2700" b="1" i="1" dirty="0">
                <a:solidFill>
                  <a:srgbClr val="C00000"/>
                </a:solidFill>
                <a:latin typeface="Calibri"/>
              </a:rPr>
              <a:t/>
            </a:r>
            <a:br>
              <a:rPr lang="ru-RU" sz="2700" b="1" i="1" dirty="0">
                <a:solidFill>
                  <a:srgbClr val="C00000"/>
                </a:solidFill>
                <a:latin typeface="Calibri"/>
              </a:rPr>
            </a:br>
            <a:endParaRPr lang="ru-RU" sz="2700" b="1" dirty="0">
              <a:solidFill>
                <a:srgbClr val="C0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285750" y="1643063"/>
            <a:ext cx="4213225" cy="4483100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u="sng" dirty="0" smtClean="0">
                <a:solidFill>
                  <a:srgbClr val="002060"/>
                </a:solidFill>
                <a:latin typeface="Calibri"/>
              </a:rPr>
              <a:t>Внедрение инновационных технологий в образовательный процесс МДОУ №29:</a:t>
            </a:r>
          </a:p>
          <a:p>
            <a:pPr marL="0" indent="0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C00000"/>
                </a:solidFill>
                <a:latin typeface="Calibri"/>
              </a:rPr>
              <a:t>Здоровьесберегающие</a:t>
            </a:r>
            <a:r>
              <a:rPr lang="ru-RU" b="1" dirty="0" smtClean="0">
                <a:solidFill>
                  <a:srgbClr val="C00000"/>
                </a:solidFill>
                <a:latin typeface="Calibri"/>
              </a:rPr>
              <a:t> технологии;</a:t>
            </a:r>
          </a:p>
          <a:p>
            <a:pPr marL="0" indent="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Calibri"/>
              </a:rPr>
              <a:t>Технология </a:t>
            </a:r>
            <a:r>
              <a:rPr lang="ru-RU" b="1" dirty="0" err="1" smtClean="0">
                <a:solidFill>
                  <a:srgbClr val="C00000"/>
                </a:solidFill>
                <a:latin typeface="Calibri"/>
              </a:rPr>
              <a:t>деятельностного</a:t>
            </a:r>
            <a:r>
              <a:rPr lang="ru-RU" b="1" dirty="0" smtClean="0">
                <a:solidFill>
                  <a:srgbClr val="C00000"/>
                </a:solidFill>
                <a:latin typeface="Calibri"/>
              </a:rPr>
              <a:t> метода;</a:t>
            </a:r>
          </a:p>
          <a:p>
            <a:pPr marL="0" indent="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Calibri"/>
              </a:rPr>
              <a:t>Технология проектной деятельности;</a:t>
            </a:r>
          </a:p>
          <a:p>
            <a:pPr marL="0" indent="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Calibri"/>
              </a:rPr>
              <a:t>Развитие исследовательских умений;</a:t>
            </a:r>
          </a:p>
          <a:p>
            <a:pPr marL="0" indent="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Calibri"/>
              </a:rPr>
              <a:t>Технология проблемного обучения.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ru-RU" b="1" u="sng" dirty="0" smtClean="0">
              <a:solidFill>
                <a:srgbClr val="002060"/>
              </a:solidFill>
              <a:latin typeface="Calibri"/>
            </a:endParaRPr>
          </a:p>
          <a:p>
            <a:pPr marL="0" indent="0" fontAlgn="auto">
              <a:spcAft>
                <a:spcPts val="0"/>
              </a:spcAft>
              <a:defRPr/>
            </a:pPr>
            <a:endParaRPr lang="ru-RU" b="1" u="sng" dirty="0" smtClean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4"/>
          </p:nvPr>
        </p:nvSpPr>
        <p:spPr>
          <a:xfrm>
            <a:off x="4645025" y="1785938"/>
            <a:ext cx="4141788" cy="4340225"/>
          </a:xfrm>
        </p:spPr>
        <p:txBody>
          <a:bodyPr rtlCol="0">
            <a:normAutofit fontScale="92500"/>
          </a:bodyPr>
          <a:lstStyle/>
          <a:p>
            <a:pPr marL="274320" indent="-274320" algn="ctr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u="sng" dirty="0" smtClean="0">
                <a:solidFill>
                  <a:srgbClr val="002060"/>
                </a:solidFill>
                <a:latin typeface="Calibri"/>
              </a:rPr>
              <a:t>Создание образовательной среды в МДОУ №29: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Calibri"/>
              </a:rPr>
              <a:t>Организационно- педагогические условия;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Calibri"/>
              </a:rPr>
              <a:t>Программно-методическое обеспечение;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Calibri"/>
              </a:rPr>
              <a:t>Информационное сопровождение;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Calibri"/>
              </a:rPr>
              <a:t>Материально-технические условия;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Calibri"/>
              </a:rPr>
              <a:t>Финансовое сопровождение.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2674938"/>
            <a:ext cx="8501062" cy="3451225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Calibri"/>
              </a:rPr>
              <a:t>МДОУ №29 -  участник федеральной экспериментальной площадки по проблеме   развития ранних представлений дошкольников о профессиональном самоопределении:</a:t>
            </a:r>
            <a:br>
              <a:rPr lang="ru-RU" b="1" dirty="0" smtClean="0">
                <a:solidFill>
                  <a:srgbClr val="C00000"/>
                </a:solidFill>
                <a:latin typeface="Calibri"/>
              </a:rPr>
            </a:br>
            <a:r>
              <a:rPr lang="ru-RU" b="1" i="1" u="sng" dirty="0" smtClean="0">
                <a:solidFill>
                  <a:srgbClr val="C00000"/>
                </a:solidFill>
                <a:latin typeface="Calibri"/>
              </a:rPr>
              <a:t>Мероприятия с детьми:</a:t>
            </a:r>
            <a:endParaRPr lang="ru-RU" b="1" i="1" u="sng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Конкурс творческих работ «Все профессии важны» (старшая и подготовительная группы)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Тематическая неделя «Профессии нашего времени»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8764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социальными партнерами (Черемховский педагогический колледж):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1538" y="549275"/>
            <a:ext cx="7408862" cy="5576888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3600" b="1" i="1" u="sng" dirty="0" smtClean="0">
                <a:solidFill>
                  <a:srgbClr val="C00000"/>
                </a:solidFill>
                <a:latin typeface="Calibri"/>
              </a:rPr>
              <a:t>Мероприятия с педагогами: </a:t>
            </a:r>
          </a:p>
          <a:p>
            <a:pPr marL="0" indent="0" algn="ctr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sz="3600" b="1" i="1" u="sng" dirty="0" smtClean="0">
              <a:solidFill>
                <a:srgbClr val="C00000"/>
              </a:solidFill>
              <a:latin typeface="Calibri"/>
            </a:endParaRPr>
          </a:p>
          <a:p>
            <a:pPr marL="0" indent="0" fontAlgn="auto">
              <a:spcAft>
                <a:spcPts val="0"/>
              </a:spcAft>
              <a:defRPr/>
            </a:pPr>
            <a:r>
              <a:rPr lang="ru-RU" b="1" i="1" dirty="0" smtClean="0"/>
              <a:t>Проекты по созданию сюжетно-ролевых игр для детей дошкольного возраста (профессии-железнодорожник,журналист,архитектор,фито-дезайнер,прачка и др.)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i="1" dirty="0" smtClean="0"/>
              <a:t>Консультация  «Профессионально ролевые игры старших дошкольников»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i="1" dirty="0" smtClean="0"/>
              <a:t>Совместный педагогический совет с коллективом «ЧПК»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i="1" dirty="0" smtClean="0"/>
              <a:t>Экскурсия в детскую библиотеку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i="1" dirty="0" smtClean="0"/>
              <a:t>Проект «Страна сладостей»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333038" y="1196975"/>
            <a:ext cx="142875" cy="393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5750" y="549275"/>
            <a:ext cx="8643938" cy="6022975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36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родителями </a:t>
            </a:r>
          </a:p>
          <a:p>
            <a:pPr marL="0" indent="0" algn="ctr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36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(Детско-родительский клуб </a:t>
            </a:r>
          </a:p>
          <a:p>
            <a:pPr marL="0" indent="0" algn="ctr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36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«Азбука профессий от А до Я»)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Изготовление папки –передвижки «На свете много профессий есть –всех их не перечесть»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Фотовыставка по профессиям «профессии моих родителей»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Изготовление атрибутов, костюмов для сюжетно-ролевых игр по профессиям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Презентация «Игровой материал для формирования у детей интереса к людям разных профессий»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Выпуск газеты «профессии наших родителей»</a:t>
            </a:r>
          </a:p>
          <a:p>
            <a:pPr marL="274320" indent="-274320" algn="ctr" fontAlgn="auto">
              <a:spcAft>
                <a:spcPts val="0"/>
              </a:spcAft>
              <a:defRPr/>
            </a:pP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20482" name="Заголовок 2"/>
          <p:cNvSpPr>
            <a:spLocks noGrp="1"/>
          </p:cNvSpPr>
          <p:nvPr>
            <p:ph type="title"/>
          </p:nvPr>
        </p:nvSpPr>
        <p:spPr>
          <a:xfrm flipH="1">
            <a:off x="10836275" y="338138"/>
            <a:ext cx="720725" cy="1252537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ъект 1"/>
          <p:cNvSpPr>
            <a:spLocks noGrp="1"/>
          </p:cNvSpPr>
          <p:nvPr>
            <p:ph idx="1"/>
          </p:nvPr>
        </p:nvSpPr>
        <p:spPr>
          <a:xfrm>
            <a:off x="285750" y="4071938"/>
            <a:ext cx="8429625" cy="2500312"/>
          </a:xfrm>
        </p:spPr>
        <p:txBody>
          <a:bodyPr/>
          <a:lstStyle/>
          <a:p>
            <a:pPr marL="0" indent="0" algn="ctr">
              <a:buFont typeface="Symbol" pitchFamily="18" charset="2"/>
              <a:buNone/>
            </a:pPr>
            <a:r>
              <a:rPr lang="ru-RU" sz="2800" smtClean="0"/>
              <a:t>Приобретено игрового и спортивного оборудования для реализации ФГОС ДО (предметно-пространственная среда) на сумму -50 тысяч рублей по субвенции, 72 тысячи рублей передано в дар ДОО родителями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5906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00"/>
                </a:solidFill>
              </a:rPr>
              <a:t>2 проблема</a:t>
            </a:r>
            <a:r>
              <a:rPr lang="ru-RU" b="1" i="1" dirty="0" smtClean="0">
                <a:solidFill>
                  <a:srgbClr val="C00000"/>
                </a:solidFill>
              </a:rPr>
              <a:t/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Пополнение материально-технической базы: 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1507" name="Рисунок 3" descr="C:\Documents and Settings\Администратор\Мои документы\Фоторазные\ПРС Дс№29\Изображение 0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000250"/>
            <a:ext cx="2746375" cy="205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Рисунок 4" descr="C:\Documents and Settings\Администратор\Мои документы\Фоторазные\ПРС Дс№29\Изображение 0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25" y="2071688"/>
            <a:ext cx="2643188" cy="194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Рисунок 5" descr="C:\Documents and Settings\Администратор\Мои документы\Фоторазные\ПРС Дс№29\Изображение 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88" y="2071688"/>
            <a:ext cx="2500312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Реализация векторов развития МДОУ № 29 г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Реализация векторов развития МДОУ № 29 г</Template>
  <TotalTime>101</TotalTime>
  <Words>319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7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4" baseType="lpstr">
      <vt:lpstr>Candara</vt:lpstr>
      <vt:lpstr>Arial</vt:lpstr>
      <vt:lpstr>Symbol</vt:lpstr>
      <vt:lpstr>Calibri</vt:lpstr>
      <vt:lpstr>Arial Black</vt:lpstr>
      <vt:lpstr>Реализация векторов развития МДОУ № 29 г</vt:lpstr>
      <vt:lpstr>Реализация векторов развития МДОУ № 29 г</vt:lpstr>
      <vt:lpstr>Реализация векторов развития МДОУ № 29 г</vt:lpstr>
      <vt:lpstr>Реализация векторов развития МДОУ № 29 г</vt:lpstr>
      <vt:lpstr>Реализация векторов развития МДОУ № 29 г</vt:lpstr>
      <vt:lpstr>Реализация векторов развития МДОУ № 29 г</vt:lpstr>
      <vt:lpstr>Реализация векторов развития МДОУ № 29 г</vt:lpstr>
      <vt:lpstr>Диаграмма Microsoft Excel</vt:lpstr>
      <vt:lpstr>Реализация векторов развития МДОУ № 29 г.Черемхово</vt:lpstr>
      <vt:lpstr>Круг проблем: </vt:lpstr>
      <vt:lpstr>1 проблема Профессиональный уровень педагогов:</vt:lpstr>
      <vt:lpstr>Кадровый состав:</vt:lpstr>
      <vt:lpstr> Повышение профессионального  уровня педагогов  </vt:lpstr>
      <vt:lpstr>Работа с социальными партнерами (Черемховский педагогический колледж):</vt:lpstr>
      <vt:lpstr>Слайд 7</vt:lpstr>
      <vt:lpstr>Слайд 8</vt:lpstr>
      <vt:lpstr>2 проблема Пополнение материально-технической базы: </vt:lpstr>
      <vt:lpstr>3 проблема Пропуски детей без уважительной причины  </vt:lpstr>
      <vt:lpstr>Слайд 11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векторов развития МДОУ № 29 г.Черемхово</dc:title>
  <dc:creator>www.PHILka.RU</dc:creator>
  <cp:lastModifiedBy>111</cp:lastModifiedBy>
  <cp:revision>12</cp:revision>
  <dcterms:created xsi:type="dcterms:W3CDTF">2015-03-03T15:38:29Z</dcterms:created>
  <dcterms:modified xsi:type="dcterms:W3CDTF">2015-03-10T07:30:47Z</dcterms:modified>
</cp:coreProperties>
</file>